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356" r:id="rId2"/>
    <p:sldMasterId id="2147484539" r:id="rId3"/>
  </p:sldMasterIdLst>
  <p:notesMasterIdLst>
    <p:notesMasterId r:id="rId22"/>
  </p:notesMasterIdLst>
  <p:handoutMasterIdLst>
    <p:handoutMasterId r:id="rId23"/>
  </p:handoutMasterIdLst>
  <p:sldIdLst>
    <p:sldId id="405" r:id="rId4"/>
    <p:sldId id="434" r:id="rId5"/>
    <p:sldId id="580" r:id="rId6"/>
    <p:sldId id="529" r:id="rId7"/>
    <p:sldId id="504" r:id="rId8"/>
    <p:sldId id="570" r:id="rId9"/>
    <p:sldId id="551" r:id="rId10"/>
    <p:sldId id="567" r:id="rId11"/>
    <p:sldId id="568" r:id="rId12"/>
    <p:sldId id="569" r:id="rId13"/>
    <p:sldId id="579" r:id="rId14"/>
    <p:sldId id="558" r:id="rId15"/>
    <p:sldId id="560" r:id="rId16"/>
    <p:sldId id="561" r:id="rId17"/>
    <p:sldId id="562" r:id="rId18"/>
    <p:sldId id="563" r:id="rId19"/>
    <p:sldId id="564" r:id="rId20"/>
    <p:sldId id="565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03FA621B-D29B-4AE3-851A-099E2097E926}">
          <p14:sldIdLst>
            <p14:sldId id="405"/>
            <p14:sldId id="434"/>
            <p14:sldId id="580"/>
            <p14:sldId id="529"/>
            <p14:sldId id="504"/>
            <p14:sldId id="570"/>
            <p14:sldId id="551"/>
            <p14:sldId id="567"/>
            <p14:sldId id="568"/>
            <p14:sldId id="569"/>
            <p14:sldId id="579"/>
            <p14:sldId id="558"/>
            <p14:sldId id="560"/>
            <p14:sldId id="561"/>
            <p14:sldId id="562"/>
            <p14:sldId id="563"/>
            <p14:sldId id="564"/>
            <p14:sldId id="5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3366"/>
    <a:srgbClr val="660033"/>
    <a:srgbClr val="820000"/>
    <a:srgbClr val="FFFF99"/>
    <a:srgbClr val="FF3399"/>
    <a:srgbClr val="731365"/>
    <a:srgbClr val="FFD757"/>
    <a:srgbClr val="2C451B"/>
    <a:srgbClr val="273C18"/>
    <a:srgbClr val="FFC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75F0F2-85CB-48F4-B1A2-11D0156AB0A7}" type="datetimeFigureOut">
              <a:rPr lang="en-US"/>
              <a:pPr>
                <a:defRPr/>
              </a:pPr>
              <a:t>1/30/2016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65161E7-8813-4465-8E91-8464C46111A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08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C45BA04-772C-480A-A8DA-5A1D0B57525B}" type="datetimeFigureOut">
              <a:rPr lang="en-US"/>
              <a:pPr>
                <a:defRPr/>
              </a:pPr>
              <a:t>1/30/2016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noProof="0"/>
              <a:t>Click to edit Master text styles</a:t>
            </a:r>
          </a:p>
          <a:p>
            <a:pPr lvl="1"/>
            <a:r>
              <a:rPr noProof="0"/>
              <a:t>Second level</a:t>
            </a:r>
          </a:p>
          <a:p>
            <a:pPr lvl="2"/>
            <a:r>
              <a:rPr noProof="0"/>
              <a:t>Third level</a:t>
            </a:r>
          </a:p>
          <a:p>
            <a:pPr lvl="3"/>
            <a:r>
              <a:rPr noProof="0"/>
              <a:t>Fourth level</a:t>
            </a:r>
          </a:p>
          <a:p>
            <a:pPr lvl="4"/>
            <a:r>
              <a:rPr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4E5759A-0B3A-4817-A061-F4034A1B61E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527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3" y="1752600"/>
            <a:ext cx="6858003" cy="1828800"/>
          </a:xfrm>
        </p:spPr>
        <p:txBody>
          <a:bodyPr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686841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3"/>
          <p:cNvGrpSpPr>
            <a:grpSpLocks noChangeAspect="1"/>
          </p:cNvGrpSpPr>
          <p:nvPr/>
        </p:nvGrpSpPr>
        <p:grpSpPr>
          <a:xfrm rot="16200000" flipV="1">
            <a:off x="274315" y="1102432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7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8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9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0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1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3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4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grpSp>
        <p:nvGrpSpPr>
          <p:cNvPr id="19" name="Group 97"/>
          <p:cNvGrpSpPr/>
          <p:nvPr/>
        </p:nvGrpSpPr>
        <p:grpSpPr>
          <a:xfrm>
            <a:off x="5322524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grpSp>
        <p:nvGrpSpPr>
          <p:cNvPr id="32" name="Group 111"/>
          <p:cNvGrpSpPr/>
          <p:nvPr/>
        </p:nvGrpSpPr>
        <p:grpSpPr>
          <a:xfrm>
            <a:off x="5322524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900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900" y="36465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5" y="2049149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5" name="Date Placeholder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B6D31-BC2F-4281-B9E7-A7D6C9533D52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1/30/2016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46" name="Footer Placehold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47" name="Slide Number Placehold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37431-1F05-4D8B-A45C-98858C2A5269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5932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5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779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0150C-8BCB-4958-A2D7-C0CD75CDDC92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1/30/2016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8F0D-ABF7-4CC8-A0F3-43AEF9AAEC55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3556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595323" y="781050"/>
            <a:ext cx="6434137" cy="5054600"/>
            <a:chOff x="5162444" y="781398"/>
            <a:chExt cx="6433398" cy="5053665"/>
          </a:xfrm>
        </p:grpSpPr>
        <p:sp>
          <p:nvSpPr>
            <p:cNvPr id="6" name="Freeform 42"/>
            <p:cNvSpPr>
              <a:spLocks/>
            </p:cNvSpPr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7" name="Freeform 43"/>
            <p:cNvSpPr>
              <a:spLocks/>
            </p:cNvSpPr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5814831" y="859172"/>
              <a:ext cx="5128624" cy="4880659"/>
              <a:chOff x="7856936" y="859172"/>
              <a:chExt cx="3086477" cy="4880659"/>
            </a:xfrm>
          </p:grpSpPr>
          <p:sp>
            <p:nvSpPr>
              <p:cNvPr id="17" name="Freeform 41"/>
              <p:cNvSpPr>
                <a:spLocks/>
              </p:cNvSpPr>
              <p:nvPr/>
            </p:nvSpPr>
            <p:spPr bwMode="auto">
              <a:xfrm rot="16200000" flipV="1">
                <a:off x="9392238" y="4188656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9A5315"/>
                  </a:solidFill>
                  <a:latin typeface="Segoe Print"/>
                </a:endParaRPr>
              </a:p>
            </p:txBody>
          </p:sp>
          <p:sp>
            <p:nvSpPr>
              <p:cNvPr id="18" name="Freeform 44"/>
              <p:cNvSpPr>
                <a:spLocks/>
              </p:cNvSpPr>
              <p:nvPr/>
            </p:nvSpPr>
            <p:spPr bwMode="auto">
              <a:xfrm rot="16200000" flipV="1">
                <a:off x="9367556" y="-651448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9A5315"/>
                  </a:solidFill>
                  <a:latin typeface="Segoe Print"/>
                </a:endParaRPr>
              </a:p>
            </p:txBody>
          </p:sp>
        </p:grpSp>
        <p:sp>
          <p:nvSpPr>
            <p:cNvPr id="9" name="Freeform 45"/>
            <p:cNvSpPr>
              <a:spLocks noEditPoints="1"/>
            </p:cNvSpPr>
            <p:nvPr/>
          </p:nvSpPr>
          <p:spPr bwMode="auto">
            <a:xfrm rot="16200000" flipV="1">
              <a:off x="5185477" y="5323170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0" name="Freeform 46"/>
            <p:cNvSpPr>
              <a:spLocks noEditPoints="1"/>
            </p:cNvSpPr>
            <p:nvPr/>
          </p:nvSpPr>
          <p:spPr bwMode="auto">
            <a:xfrm rot="16200000" flipV="1">
              <a:off x="5197382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1" name="Freeform 47"/>
            <p:cNvSpPr>
              <a:spLocks noEditPoints="1"/>
            </p:cNvSpPr>
            <p:nvPr/>
          </p:nvSpPr>
          <p:spPr bwMode="auto">
            <a:xfrm rot="16200000" flipV="1">
              <a:off x="11077601" y="5321583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 rot="16200000" flipV="1">
              <a:off x="11092679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3" name="Freeform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4" name="Freeform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5" name="Freeform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6" name="Freeform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777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BE1C9-C605-4373-AC6A-2C9B7A3C57BE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1/30/2016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DFD13-CC03-4556-9441-4B7746E35A83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29044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71B74-C807-4802-A1F2-3B278A7D2175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1/30/2016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BC323-7A51-4FCA-A44F-802E72E1628D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52030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70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D3886-CEA1-4510-9A48-E6A27F5EBE7E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1/30/2016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76781-04A8-4681-BE1B-78A1458F94AC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55176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3739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8720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642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8268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5151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C3B73-0985-4CD2-952A-A186300CFF3E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1/30/2016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8F853-9E77-4D13-B634-73877FD37CB3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74555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4595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343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9152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8232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1112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1482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4565300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5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370" y="1825625"/>
            <a:ext cx="4951415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743C9-6CEE-42F5-868A-8D58A5C8328D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1/30/2016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0C92A-2573-4E5A-8E37-DB8D14A4E6CA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4776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331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331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FBC4C-028E-443C-9748-A385E275F281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1/30/2016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803FC-1D3F-47F1-9120-65F02EE8B68C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5578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BA19E-ABB4-4A9F-970D-4771F1FEB87C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1/30/2016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3CE2E-92CC-42FE-AB02-9DB7BB85FD7F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50628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E1441-0C5B-42CA-AAD0-C8A4A8EA2CD6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1/30/2016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A9F3B-E70B-4199-9315-375D7BB2CDCC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95959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/>
          <p:cNvGrpSpPr/>
          <p:nvPr/>
        </p:nvGrpSpPr>
        <p:grpSpPr>
          <a:xfrm>
            <a:off x="574433" y="724875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7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8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9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0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1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3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4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grpSp>
        <p:nvGrpSpPr>
          <p:cNvPr id="19" name="Group 21"/>
          <p:cNvGrpSpPr/>
          <p:nvPr/>
        </p:nvGrpSpPr>
        <p:grpSpPr>
          <a:xfrm>
            <a:off x="6285121" y="724875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9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48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11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C6293-AE57-4055-A3DE-6209624DA5F9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1/30/2016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33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34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D1F63-3E1A-4982-A96B-E9AE66FEE654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1701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grpSp>
        <p:nvGrpSpPr>
          <p:cNvPr id="21" name="Group 51"/>
          <p:cNvGrpSpPr>
            <a:grpSpLocks noChangeAspect="1"/>
          </p:cNvGrpSpPr>
          <p:nvPr/>
        </p:nvGrpSpPr>
        <p:grpSpPr>
          <a:xfrm rot="5400000">
            <a:off x="263071" y="1127988"/>
            <a:ext cx="4114800" cy="3381615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2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3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4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5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6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7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8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9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0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1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2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3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grpSp>
        <p:nvGrpSpPr>
          <p:cNvPr id="34" name="Group 64"/>
          <p:cNvGrpSpPr>
            <a:grpSpLocks noChangeAspect="1"/>
          </p:cNvGrpSpPr>
          <p:nvPr/>
        </p:nvGrpSpPr>
        <p:grpSpPr>
          <a:xfrm rot="5400000">
            <a:off x="7803905" y="1127866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Date Placeholder 5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A43D8-1E4F-4CAD-AD65-F29D98A1DA51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1/30/2016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48" name="Footer Placeholder 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49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E6329-4B1E-4B50-8190-0E5B518C1C7D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28727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00B0F0"/>
            </a:gs>
            <a:gs pos="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65213" y="304800"/>
            <a:ext cx="1005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5213" y="1752600"/>
            <a:ext cx="1005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909D40-C4F7-4DA1-AF4D-524A17B3F4BF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1/30/2016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06D0CF-27AA-461B-9831-FAB60094D827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0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  <p:sldLayoutId id="2147484368" r:id="rId12"/>
    <p:sldLayoutId id="2147484369" r:id="rId13"/>
    <p:sldLayoutId id="2147484370" r:id="rId14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ts val="12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ts val="8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00B0F0"/>
            </a:gs>
            <a:gs pos="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1/30/2016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83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0" r:id="rId1"/>
    <p:sldLayoutId id="2147484541" r:id="rId2"/>
    <p:sldLayoutId id="2147484542" r:id="rId3"/>
    <p:sldLayoutId id="2147484543" r:id="rId4"/>
    <p:sldLayoutId id="2147484544" r:id="rId5"/>
    <p:sldLayoutId id="2147484545" r:id="rId6"/>
    <p:sldLayoutId id="2147484546" r:id="rId7"/>
    <p:sldLayoutId id="2147484547" r:id="rId8"/>
    <p:sldLayoutId id="2147484548" r:id="rId9"/>
    <p:sldLayoutId id="2147484549" r:id="rId10"/>
    <p:sldLayoutId id="2147484550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9.gif"/><Relationship Id="rId10" Type="http://schemas.openxmlformats.org/officeDocument/2006/relationships/image" Target="../media/image39.png"/><Relationship Id="rId4" Type="http://schemas.openxmlformats.org/officeDocument/2006/relationships/image" Target="../media/image35.jpeg"/><Relationship Id="rId9" Type="http://schemas.openxmlformats.org/officeDocument/2006/relationships/image" Target="../media/image38.png"/><Relationship Id="rId1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7.jp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audio" Target="../media/audio2.wav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9" y="502693"/>
            <a:ext cx="11341289" cy="6379476"/>
          </a:xfrm>
          <a:prstGeom prst="rect">
            <a:avLst/>
          </a:prstGeom>
        </p:spPr>
      </p:pic>
      <p:pic>
        <p:nvPicPr>
          <p:cNvPr id="15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42" y="3465146"/>
            <a:ext cx="5492120" cy="305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75143" y="1630029"/>
            <a:ext cx="6964857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200" b="1" kern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 </a:t>
            </a:r>
            <a:r>
              <a:rPr lang="bn-BD" sz="7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পাঠে</a:t>
            </a:r>
            <a:r>
              <a:rPr lang="en-US" sz="7200" b="1" kern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7200" b="1" kern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endParaRPr lang="en-US" sz="7200" b="1" kern="0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7718" y="2916709"/>
            <a:ext cx="4599709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bn-BD" sz="13800" b="1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 </a:t>
            </a:r>
            <a:r>
              <a:rPr lang="bn-BD" sz="4400" b="1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>
              <a:ln w="1143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02" y="4973326"/>
            <a:ext cx="4225924" cy="23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472" y="3149355"/>
            <a:ext cx="2072743" cy="11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241" y="5493083"/>
            <a:ext cx="2359300" cy="131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72" y="4326052"/>
            <a:ext cx="3275254" cy="18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331" y="4579527"/>
            <a:ext cx="4225924" cy="23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26" y="4158588"/>
            <a:ext cx="3876672" cy="21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9548" r="8301" b="7260"/>
          <a:stretch/>
        </p:blipFill>
        <p:spPr>
          <a:xfrm>
            <a:off x="154002" y="104488"/>
            <a:ext cx="11810498" cy="6779381"/>
          </a:xfrm>
          <a:prstGeom prst="rect">
            <a:avLst/>
          </a:prstGeom>
        </p:spPr>
      </p:pic>
      <p:pic>
        <p:nvPicPr>
          <p:cNvPr id="17" name="Picture 2" descr="C:\Users\Dilruba Khanom\Desktop\New folder (2)\curtainsb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" y="0"/>
            <a:ext cx="12188122" cy="68841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9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6420" y="5433222"/>
            <a:ext cx="1033861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এছাড়াও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বৈদ্যুতিক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বাতি</a:t>
            </a:r>
            <a:r>
              <a:rPr lang="bn-BD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রেফ্রিজারেটর</a:t>
            </a:r>
            <a:r>
              <a:rPr lang="bn-BD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খেলনা ইত্যাদি চালাতে আমরা বিদ্যুৎ ব্যবহার করি।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283097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733798" y="194412"/>
            <a:ext cx="8467106" cy="4862864"/>
            <a:chOff x="1733798" y="-1"/>
            <a:chExt cx="8550234" cy="49610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213" y="0"/>
              <a:ext cx="2101725" cy="2802300"/>
            </a:xfrm>
            <a:prstGeom prst="rect">
              <a:avLst/>
            </a:prstGeom>
            <a:ln>
              <a:noFill/>
              <a:prstDash val="solid"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986" y="2962013"/>
              <a:ext cx="3128180" cy="1839335"/>
            </a:xfrm>
            <a:prstGeom prst="rect">
              <a:avLst/>
            </a:prstGeom>
            <a:ln>
              <a:noFill/>
              <a:prstDash val="solid"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3870" y="98177"/>
              <a:ext cx="2930725" cy="2466893"/>
            </a:xfrm>
            <a:prstGeom prst="rect">
              <a:avLst/>
            </a:prstGeom>
            <a:ln>
              <a:noFill/>
              <a:prstDash val="solid"/>
            </a:ln>
          </p:spPr>
        </p:pic>
        <p:pic>
          <p:nvPicPr>
            <p:cNvPr id="4098" name="Picture 2" descr="http://www.t-falusa.com/NR/rdonlyres/54BB8ECD-9F7A-4F1C-97DA-D4137F32A51F/67553/MainBoxFV4476Ultraglide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7027" y="2705258"/>
              <a:ext cx="2216082" cy="2255783"/>
            </a:xfrm>
            <a:prstGeom prst="rect">
              <a:avLst/>
            </a:prstGeom>
            <a:noFill/>
            <a:ln>
              <a:noFill/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http://pngimg.com/upload/clock_PNG667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3109" y="78266"/>
              <a:ext cx="2246121" cy="2246122"/>
            </a:xfrm>
            <a:prstGeom prst="rect">
              <a:avLst/>
            </a:prstGeom>
            <a:noFill/>
            <a:ln>
              <a:noFill/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5" name="Picture 9" descr="http://www.in.all.biz/img/in/catalog/43850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9970" y="2565070"/>
              <a:ext cx="1815113" cy="2236278"/>
            </a:xfrm>
            <a:prstGeom prst="rect">
              <a:avLst/>
            </a:prstGeom>
            <a:noFill/>
            <a:ln>
              <a:noFill/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1733798" y="-1"/>
              <a:ext cx="8550234" cy="4961041"/>
            </a:xfrm>
            <a:prstGeom prst="roundRect">
              <a:avLst/>
            </a:prstGeom>
            <a:noFill/>
            <a:ln w="38100">
              <a:solidFill>
                <a:srgbClr val="99336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1896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5706" y="5876432"/>
            <a:ext cx="10486103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চিত্রের কক্ষটিতে বিদ্যুতের সাহায্যে চলে এমন উপকরণগুলোর নাম লেখ।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47226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দলগত কাজ</a:t>
            </a:r>
            <a:endParaRPr lang="en-US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738" y="1658952"/>
            <a:ext cx="134910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solidFill>
                  <a:srgbClr val="8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দল: 1</a:t>
            </a:r>
            <a:endParaRPr lang="en-US" sz="4400" b="1" spc="50" dirty="0">
              <a:ln w="11430"/>
              <a:solidFill>
                <a:srgbClr val="82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6738" y="2886144"/>
            <a:ext cx="134910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solidFill>
                  <a:srgbClr val="8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দল: 2</a:t>
            </a:r>
            <a:endParaRPr lang="en-US" sz="4400" b="1" spc="50" dirty="0">
              <a:ln w="11430"/>
              <a:solidFill>
                <a:srgbClr val="82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6738" y="4112202"/>
            <a:ext cx="134910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solidFill>
                  <a:srgbClr val="8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দল: 3</a:t>
            </a:r>
            <a:endParaRPr lang="en-US" sz="4400" b="1" spc="50" dirty="0">
              <a:ln w="11430"/>
              <a:solidFill>
                <a:srgbClr val="82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33613" y="1153112"/>
            <a:ext cx="1897039" cy="440120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</a:t>
            </a:r>
          </a:p>
          <a:p>
            <a:pPr algn="ctr"/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ফ্যান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,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টেলিভিশন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,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দেওয়াল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ঘড়ি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টেবিল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ফ্যান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বাল্ব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খেলনা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গাড়ি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টেবিল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ল্যাম্প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রেডিও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,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রেফ্রিজারেটর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  <a:endParaRPr lang="en-US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17105" y="1039676"/>
            <a:ext cx="7823303" cy="4628076"/>
            <a:chOff x="2117107" y="932067"/>
            <a:chExt cx="7823303" cy="4628076"/>
          </a:xfrm>
        </p:grpSpPr>
        <p:pic>
          <p:nvPicPr>
            <p:cNvPr id="3074" name="Picture 2" descr="http://www.12cunghoangdao.com.vn/wp-content/uploads/2015/08/bi-quyet-trang-tri-noi-that-phong-ngu-dep-va-tien-nghi-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7107" y="932067"/>
              <a:ext cx="7823303" cy="462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998" y="3393275"/>
              <a:ext cx="889821" cy="751817"/>
            </a:xfrm>
            <a:prstGeom prst="rect">
              <a:avLst/>
            </a:prstGeom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497" y="1793330"/>
              <a:ext cx="1748503" cy="1092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4725" y="2250639"/>
              <a:ext cx="266632" cy="35550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845" y="4487104"/>
              <a:ext cx="795904" cy="4679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08" r="24073"/>
            <a:stretch/>
          </p:blipFill>
          <p:spPr>
            <a:xfrm>
              <a:off x="2376732" y="3125814"/>
              <a:ext cx="816844" cy="139849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97" y="1872049"/>
              <a:ext cx="1609501" cy="932935"/>
            </a:xfrm>
            <a:prstGeom prst="rect">
              <a:avLst/>
            </a:prstGeom>
          </p:spPr>
        </p:pic>
        <p:pic>
          <p:nvPicPr>
            <p:cNvPr id="3079" name="Picture 7" descr="http://pngimg.com/upload/clock_PNG6659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2057" y="1298812"/>
              <a:ext cx="571967" cy="937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http://www.marcindia.biz/Images/Products/Ceiling_Fans/Air_Mill_600mm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3997" y="962370"/>
              <a:ext cx="1138922" cy="827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http://www.laskoproducts.com/wp-content/uploads/2027Beauty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2281" y="2854558"/>
              <a:ext cx="922366" cy="922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7819" y="2777603"/>
              <a:ext cx="892867" cy="850601"/>
            </a:xfrm>
            <a:prstGeom prst="rect">
              <a:avLst/>
            </a:prstGeom>
          </p:spPr>
        </p:pic>
        <p:pic>
          <p:nvPicPr>
            <p:cNvPr id="9228" name="Picture 12" descr="http://www.nipponlankamarketing.com/themes/images/products/lp/lp6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39883" y="3197382"/>
              <a:ext cx="1357731" cy="1357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0" name="Picture 14" descr="http://images.coolestwallpapers.com/user-content/uploads/wall/320x240/74/windows_xp_bliss-wide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733" y="3292704"/>
              <a:ext cx="354057" cy="26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81020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5" grpId="0" animBg="1"/>
      <p:bldP spid="17" grpId="0" animBg="1"/>
      <p:bldP spid="1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Dilruba Khanom\Videos\Fall_Mushrooms_Transparent_PNG_Pic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383" y="4978368"/>
            <a:ext cx="1349780" cy="187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Dilruba Khanom\Videos\Fall_Mushrooms_Transparent_PNG_Pict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877" y="4978368"/>
            <a:ext cx="1358123" cy="188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40599" y="2548571"/>
            <a:ext cx="7693278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5400" b="1" kern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এখন </a:t>
            </a:r>
            <a:r>
              <a:rPr lang="bn-BD" sz="5400" b="1" kern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পাঠ্য </a:t>
            </a:r>
            <a:r>
              <a:rPr lang="bn-BD" sz="5400" b="1" kern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বইয়ের</a:t>
            </a:r>
            <a:r>
              <a:rPr lang="en-US" sz="5400" b="1" kern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66, ৬৭ ও নং </a:t>
            </a:r>
            <a:r>
              <a:rPr lang="en-US" sz="5400" b="1" kern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পৃষ্ঠায় </a:t>
            </a:r>
            <a:r>
              <a:rPr lang="en-US" sz="5400" b="1" kern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 আছে আমরা একটু দেখি</a:t>
            </a:r>
          </a:p>
        </p:txBody>
      </p:sp>
      <p:sp>
        <p:nvSpPr>
          <p:cNvPr id="3" name="Rectangle 2"/>
          <p:cNvSpPr/>
          <p:nvPr/>
        </p:nvSpPr>
        <p:spPr>
          <a:xfrm>
            <a:off x="3131127" y="477688"/>
            <a:ext cx="6825908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বইয়ের সাথে সংযোগ স্থাপন</a:t>
            </a:r>
          </a:p>
        </p:txBody>
      </p:sp>
      <p:pic>
        <p:nvPicPr>
          <p:cNvPr id="6" name="Picture 7" descr="C:\Users\Dilruba Khanom\Videos\Fall_Mushrooms_Transparent_PNG_Pictu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8799"/>
            <a:ext cx="3006437" cy="416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12192000" cy="21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7818" y="1904007"/>
            <a:ext cx="9193358" cy="2580215"/>
            <a:chOff x="932511" y="2024069"/>
            <a:chExt cx="8784416" cy="2580215"/>
          </a:xfrm>
        </p:grpSpPr>
        <p:sp>
          <p:nvSpPr>
            <p:cNvPr id="4" name="TextBox 3"/>
            <p:cNvSpPr txBox="1"/>
            <p:nvPr/>
          </p:nvSpPr>
          <p:spPr>
            <a:xfrm>
              <a:off x="1042553" y="2024069"/>
              <a:ext cx="62020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571500" indent="-571500">
                <a:buFont typeface="Wingdings" panose="05000000000000000000" pitchFamily="2" charset="2"/>
                <a:buChar char="v"/>
              </a:pPr>
              <a:r>
                <a:rPr lang="as-IN" sz="40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টেলিভিশন  চলে </a:t>
              </a:r>
              <a:r>
                <a:rPr lang="en-US" sz="40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______</a:t>
              </a:r>
              <a:r>
                <a:rPr lang="as-IN" sz="40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as-IN" sz="40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শক্তিতে ।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42555" y="3896398"/>
              <a:ext cx="86743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571500" indent="-571500">
                <a:buFont typeface="Wingdings" panose="05000000000000000000" pitchFamily="2" charset="2"/>
                <a:buChar char="v"/>
              </a:pPr>
              <a:r>
                <a:rPr lang="en-US" sz="40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বিভিন্ন </a:t>
              </a:r>
              <a:r>
                <a:rPr lang="en-US" sz="4000" b="1" dirty="0" err="1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যন্ত্রপাতি</a:t>
              </a:r>
              <a:r>
                <a:rPr lang="en-US" sz="40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4000" b="1" dirty="0" err="1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চালাতে</a:t>
              </a:r>
              <a:r>
                <a:rPr lang="en-US" sz="40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আমরা ______ ব্যবহার করি</a:t>
              </a:r>
              <a:r>
                <a:rPr lang="as-IN" sz="40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। </a:t>
              </a:r>
              <a:endParaRPr lang="as-IN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2511" y="2969862"/>
              <a:ext cx="6439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457200" lvl="0" indent="-457200">
                <a:buFont typeface="Wingdings" panose="05000000000000000000" pitchFamily="2" charset="2"/>
                <a:buChar char="v"/>
              </a:pPr>
              <a:r>
                <a:rPr lang="en-US" sz="4000" b="1" dirty="0" err="1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তাপ</a:t>
              </a:r>
              <a:r>
                <a:rPr lang="en-US" sz="40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, </a:t>
              </a:r>
              <a:r>
                <a:rPr lang="en-US" sz="4000" b="1" dirty="0" err="1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বিদ্যু</a:t>
              </a:r>
              <a:r>
                <a:rPr lang="en-US" sz="40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ৎ এবং </a:t>
              </a:r>
              <a:r>
                <a:rPr lang="en-US" sz="4000" b="1" dirty="0" err="1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আলো</a:t>
              </a:r>
              <a:r>
                <a:rPr lang="en-US" sz="40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4000" b="1" dirty="0" err="1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হচ্ছে</a:t>
              </a:r>
              <a:r>
                <a:rPr lang="en-US" sz="40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_____</a:t>
              </a:r>
              <a:r>
                <a:rPr lang="as-IN" sz="40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। </a:t>
              </a:r>
              <a:endParaRPr lang="as-IN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07818" y="251752"/>
            <a:ext cx="3421129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6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 কাজ </a:t>
            </a:r>
            <a:endParaRPr lang="en-US" sz="6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7954"/>
            <a:ext cx="12192000" cy="22500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5526" y="2852197"/>
            <a:ext cx="11075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শক্তি</a:t>
            </a:r>
            <a:r>
              <a:rPr lang="as-IN" sz="40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as-IN" sz="40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9281" y="3762629"/>
            <a:ext cx="110751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বিদ্যু</a:t>
            </a:r>
            <a:r>
              <a:rPr lang="en-US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ৎ</a:t>
            </a:r>
            <a:r>
              <a:rPr lang="en-US" sz="4000" b="1" dirty="0">
                <a:ln w="11430"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89093" y="1890288"/>
            <a:ext cx="145191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বিদ্যু</a:t>
            </a:r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ৎ</a:t>
            </a:r>
            <a:r>
              <a:rPr lang="en-US" sz="4000" b="1" dirty="0" smtClean="0">
                <a:ln w="11430"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b="1" dirty="0">
              <a:ln w="11430"/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1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2742" y="3319545"/>
            <a:ext cx="3100923" cy="646331"/>
          </a:xfrm>
          <a:prstGeom prst="rect">
            <a:avLst/>
          </a:prstGeom>
          <a:gradFill>
            <a:gsLst>
              <a:gs pos="5000">
                <a:srgbClr val="03D4A8"/>
              </a:gs>
              <a:gs pos="1800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60000"/>
                  <a:lumOff val="40000"/>
                </a:schemeClr>
              </a:gs>
              <a:gs pos="95000">
                <a:srgbClr val="33BD88"/>
              </a:gs>
            </a:gsLst>
            <a:lin ang="0" scaled="0"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কোনটি শক্তি ? </a:t>
            </a:r>
            <a:r>
              <a:rPr lang="bn-BD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36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>
            <a:hlinkClick r:id="" action="ppaction://noaction">
              <a:snd r:embed="rId2" name="chimes.wav"/>
            </a:hlinkClick>
          </p:cNvPr>
          <p:cNvSpPr txBox="1"/>
          <p:nvPr/>
        </p:nvSpPr>
        <p:spPr>
          <a:xfrm>
            <a:off x="2267732" y="4390149"/>
            <a:ext cx="3703820" cy="584775"/>
          </a:xfrm>
          <a:prstGeom prst="rect">
            <a:avLst/>
          </a:prstGeom>
          <a:gradFill>
            <a:gsLst>
              <a:gs pos="26000">
                <a:srgbClr val="92D050"/>
              </a:gs>
              <a:gs pos="0">
                <a:srgbClr val="00B050"/>
              </a:gs>
              <a:gs pos="54000">
                <a:schemeClr val="bg1"/>
              </a:gs>
              <a:gs pos="55000">
                <a:schemeClr val="bg1"/>
              </a:gs>
              <a:gs pos="42000">
                <a:schemeClr val="bg1"/>
              </a:gs>
              <a:gs pos="59000">
                <a:schemeClr val="bg1"/>
              </a:gs>
              <a:gs pos="93000">
                <a:srgbClr val="00B050"/>
              </a:gs>
              <a:gs pos="47000">
                <a:schemeClr val="bg1"/>
              </a:gs>
              <a:gs pos="74000">
                <a:srgbClr val="92D050"/>
              </a:gs>
            </a:gsLst>
            <a:lin ang="0" scaled="0"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টেলিভিশন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olaimanLipi" pitchFamily="2" charset="0"/>
              </a:rPr>
              <a:t> 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6974926" y="4370628"/>
            <a:ext cx="3533931" cy="584775"/>
          </a:xfrm>
          <a:prstGeom prst="rect">
            <a:avLst/>
          </a:prstGeom>
          <a:gradFill>
            <a:gsLst>
              <a:gs pos="26000">
                <a:srgbClr val="92D050"/>
              </a:gs>
              <a:gs pos="0">
                <a:srgbClr val="00B050"/>
              </a:gs>
              <a:gs pos="54000">
                <a:schemeClr val="bg1"/>
              </a:gs>
              <a:gs pos="55000">
                <a:schemeClr val="bg1"/>
              </a:gs>
              <a:gs pos="42000">
                <a:schemeClr val="bg1"/>
              </a:gs>
              <a:gs pos="59000">
                <a:schemeClr val="bg1"/>
              </a:gs>
              <a:gs pos="93000">
                <a:srgbClr val="00B050"/>
              </a:gs>
              <a:gs pos="47000">
                <a:schemeClr val="bg1"/>
              </a:gs>
              <a:gs pos="74000">
                <a:srgbClr val="92D050"/>
              </a:gs>
            </a:gsLst>
            <a:lin ang="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বিদ্যু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ৎ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>
            <a:hlinkClick r:id="" action="ppaction://noaction">
              <a:snd r:embed="rId2" name="chimes.wav"/>
            </a:hlinkClick>
          </p:cNvPr>
          <p:cNvSpPr txBox="1"/>
          <p:nvPr/>
        </p:nvSpPr>
        <p:spPr>
          <a:xfrm>
            <a:off x="2252742" y="5410878"/>
            <a:ext cx="3718810" cy="584775"/>
          </a:xfrm>
          <a:prstGeom prst="rect">
            <a:avLst/>
          </a:prstGeom>
          <a:gradFill>
            <a:gsLst>
              <a:gs pos="26000">
                <a:srgbClr val="92D050"/>
              </a:gs>
              <a:gs pos="0">
                <a:srgbClr val="00B050"/>
              </a:gs>
              <a:gs pos="54000">
                <a:schemeClr val="bg1"/>
              </a:gs>
              <a:gs pos="55000">
                <a:schemeClr val="bg1"/>
              </a:gs>
              <a:gs pos="42000">
                <a:schemeClr val="bg1"/>
              </a:gs>
              <a:gs pos="59000">
                <a:schemeClr val="bg1"/>
              </a:gs>
              <a:gs pos="93000">
                <a:srgbClr val="00B050"/>
              </a:gs>
              <a:gs pos="47000">
                <a:schemeClr val="bg1"/>
              </a:gs>
              <a:gs pos="74000">
                <a:srgbClr val="92D050"/>
              </a:gs>
            </a:gsLst>
            <a:lin ang="0" scaled="0"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 </a:t>
            </a:r>
            <a:r>
              <a:rPr lang="en-US" sz="3200" b="1" dirty="0" err="1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কলম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olaimanLipi" pitchFamily="2" charset="0"/>
              </a:rPr>
              <a:t> 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>
            <a:hlinkClick r:id="" action="ppaction://noaction">
              <a:snd r:embed="rId2" name="chimes.wav"/>
            </a:hlinkClick>
          </p:cNvPr>
          <p:cNvSpPr txBox="1"/>
          <p:nvPr/>
        </p:nvSpPr>
        <p:spPr>
          <a:xfrm>
            <a:off x="6974926" y="5361228"/>
            <a:ext cx="3533931" cy="584775"/>
          </a:xfrm>
          <a:prstGeom prst="rect">
            <a:avLst/>
          </a:prstGeom>
          <a:gradFill>
            <a:gsLst>
              <a:gs pos="26000">
                <a:srgbClr val="92D050"/>
              </a:gs>
              <a:gs pos="0">
                <a:srgbClr val="00B050"/>
              </a:gs>
              <a:gs pos="54000">
                <a:schemeClr val="bg1"/>
              </a:gs>
              <a:gs pos="55000">
                <a:schemeClr val="bg1"/>
              </a:gs>
              <a:gs pos="42000">
                <a:schemeClr val="bg1"/>
              </a:gs>
              <a:gs pos="59000">
                <a:schemeClr val="bg1"/>
              </a:gs>
              <a:gs pos="93000">
                <a:srgbClr val="00B050"/>
              </a:gs>
              <a:gs pos="47000">
                <a:schemeClr val="bg1"/>
              </a:gs>
              <a:gs pos="74000">
                <a:srgbClr val="92D050"/>
              </a:gs>
            </a:gsLst>
            <a:lin ang="0" scaled="0"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ফ্যান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olaimanLipi" pitchFamily="2" charset="0"/>
              </a:rPr>
              <a:t> 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0966" y="1794595"/>
            <a:ext cx="3703820" cy="769441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accent1">
                  <a:lumMod val="75000"/>
                </a:schemeClr>
              </a:gs>
              <a:gs pos="62000">
                <a:srgbClr val="00B050"/>
              </a:gs>
              <a:gs pos="43000">
                <a:srgbClr val="00B050"/>
              </a:gs>
              <a:gs pos="10000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1"/>
            <a:tileRect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ভুল উত্তর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0859" y="1306500"/>
            <a:ext cx="4446067" cy="1446550"/>
          </a:xfrm>
          <a:prstGeom prst="rect">
            <a:avLst/>
          </a:prstGeom>
          <a:gradFill>
            <a:gsLst>
              <a:gs pos="84000">
                <a:srgbClr val="00B050"/>
              </a:gs>
              <a:gs pos="13000">
                <a:srgbClr val="00B050"/>
              </a:gs>
              <a:gs pos="0">
                <a:srgbClr val="6C8958"/>
              </a:gs>
              <a:gs pos="0">
                <a:srgbClr val="617F4D"/>
              </a:gs>
              <a:gs pos="1000">
                <a:srgbClr val="51703D"/>
              </a:gs>
              <a:gs pos="0">
                <a:schemeClr val="accent6">
                  <a:lumMod val="75000"/>
                </a:schemeClr>
              </a:gs>
              <a:gs pos="46000">
                <a:schemeClr val="accent6">
                  <a:lumMod val="40000"/>
                  <a:lumOff val="60000"/>
                </a:schemeClr>
              </a:gs>
              <a:gs pos="100000">
                <a:srgbClr val="156B13"/>
              </a:gs>
            </a:gsLst>
            <a:lin ang="0" scaled="0"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BD" sz="44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 উত্তর</a:t>
            </a:r>
            <a:r>
              <a:rPr lang="en-US" sz="44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bn-BD" sz="44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 smtClean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400" b="1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বিদ্যু</a:t>
            </a:r>
            <a:r>
              <a:rPr lang="en-US" sz="44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ৎ</a:t>
            </a:r>
            <a:r>
              <a:rPr lang="bn-BD" sz="44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6046213"/>
            <a:ext cx="443865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উত্তরের অপশনগুলোতে ক্লিক কর 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4926" y="4174704"/>
            <a:ext cx="76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  <a:sym typeface="Wingdings"/>
              </a:rPr>
              <a:t></a:t>
            </a:r>
            <a:endParaRPr lang="en-US" sz="60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310552"/>
            <a:ext cx="5045780" cy="707886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0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 উত্তরটি বোর্ডে এসে লেখ </a:t>
            </a:r>
            <a:endParaRPr lang="en-US" sz="40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7034" y="310552"/>
            <a:ext cx="2708565" cy="1719223"/>
            <a:chOff x="187034" y="310552"/>
            <a:chExt cx="2708565" cy="1719223"/>
          </a:xfrm>
        </p:grpSpPr>
        <p:sp>
          <p:nvSpPr>
            <p:cNvPr id="12" name="Oval 11"/>
            <p:cNvSpPr/>
            <p:nvPr/>
          </p:nvSpPr>
          <p:spPr>
            <a:xfrm>
              <a:off x="187034" y="310552"/>
              <a:ext cx="2708565" cy="1719223"/>
            </a:xfrm>
            <a:prstGeom prst="ellipse">
              <a:avLst/>
            </a:prstGeom>
            <a:gradFill>
              <a:gsLst>
                <a:gs pos="0">
                  <a:srgbClr val="00B050"/>
                </a:gs>
                <a:gs pos="45000">
                  <a:srgbClr val="E6D8E6"/>
                </a:gs>
                <a:gs pos="58000">
                  <a:srgbClr val="EFE4EB"/>
                </a:gs>
                <a:gs pos="50000">
                  <a:schemeClr val="bg1">
                    <a:lumMod val="95000"/>
                  </a:schemeClr>
                </a:gs>
                <a:gs pos="100000">
                  <a:srgbClr val="00B050"/>
                </a:gs>
              </a:gsLst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4353" y="569998"/>
              <a:ext cx="25876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bn-BD" sz="7200" b="1" dirty="0">
                  <a:ln w="11430"/>
                  <a:solidFill>
                    <a:srgbClr val="70AD47">
                      <a:lumMod val="50000"/>
                    </a:srgb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ম</a:t>
              </a:r>
              <a:r>
                <a:rPr lang="en-US" sz="7200" b="1" dirty="0">
                  <a:ln w="11430"/>
                  <a:solidFill>
                    <a:srgbClr val="70AD47">
                      <a:lumMod val="50000"/>
                    </a:srgb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ূ</a:t>
              </a:r>
              <a:r>
                <a:rPr lang="bn-BD" sz="7200" b="1" dirty="0">
                  <a:ln w="11430"/>
                  <a:solidFill>
                    <a:srgbClr val="70AD47">
                      <a:lumMod val="50000"/>
                    </a:srgb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ল্যায়ন</a:t>
              </a:r>
              <a:r>
                <a:rPr lang="bn-BD" sz="4400" b="1" dirty="0">
                  <a:ln w="11430"/>
                  <a:solidFill>
                    <a:srgbClr val="70AD47">
                      <a:lumMod val="50000"/>
                    </a:srgb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 </a:t>
              </a:r>
              <a:endParaRPr lang="en-US" sz="4400" b="1" dirty="0">
                <a:ln w="11430"/>
                <a:solidFill>
                  <a:srgbClr val="70AD47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782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8" grpId="0" animBg="1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2742" y="3268662"/>
            <a:ext cx="5992775" cy="646331"/>
          </a:xfrm>
          <a:prstGeom prst="rect">
            <a:avLst/>
          </a:prstGeom>
          <a:gradFill>
            <a:gsLst>
              <a:gs pos="5000">
                <a:srgbClr val="03D4A8"/>
              </a:gs>
              <a:gs pos="1800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60000"/>
                  <a:lumOff val="40000"/>
                </a:schemeClr>
              </a:gs>
              <a:gs pos="95000">
                <a:srgbClr val="33BD88"/>
              </a:gs>
            </a:gsLst>
            <a:lin ang="0" scaled="0"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কোনটি </a:t>
            </a:r>
            <a:r>
              <a:rPr lang="en-US" sz="3600" b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বিদ্যু</a:t>
            </a:r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ৎ ব্যবহার করে চলে </a:t>
            </a:r>
            <a:r>
              <a:rPr lang="en-US" sz="36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6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>
            <a:hlinkClick r:id="" action="ppaction://noaction">
              <a:snd r:embed="rId2" name="applause.wav"/>
            </a:hlinkClick>
          </p:cNvPr>
          <p:cNvSpPr txBox="1"/>
          <p:nvPr/>
        </p:nvSpPr>
        <p:spPr>
          <a:xfrm>
            <a:off x="2267732" y="4390149"/>
            <a:ext cx="3703820" cy="584775"/>
          </a:xfrm>
          <a:prstGeom prst="rect">
            <a:avLst/>
          </a:prstGeom>
          <a:gradFill>
            <a:gsLst>
              <a:gs pos="26000">
                <a:srgbClr val="92D050"/>
              </a:gs>
              <a:gs pos="0">
                <a:srgbClr val="00B050"/>
              </a:gs>
              <a:gs pos="54000">
                <a:schemeClr val="bg1"/>
              </a:gs>
              <a:gs pos="55000">
                <a:schemeClr val="bg1"/>
              </a:gs>
              <a:gs pos="42000">
                <a:schemeClr val="bg1"/>
              </a:gs>
              <a:gs pos="59000">
                <a:schemeClr val="bg1"/>
              </a:gs>
              <a:gs pos="93000">
                <a:srgbClr val="00B050"/>
              </a:gs>
              <a:gs pos="47000">
                <a:schemeClr val="bg1"/>
              </a:gs>
              <a:gs pos="74000">
                <a:srgbClr val="92D050"/>
              </a:gs>
            </a:gsLst>
            <a:lin ang="0" scaled="0"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রেডিও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olaimanLipi" pitchFamily="2" charset="0"/>
              </a:rPr>
              <a:t> 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hlinkClick r:id="" action="ppaction://noaction">
              <a:snd r:embed="rId3" name="chimes.wav"/>
            </a:hlinkClick>
          </p:cNvPr>
          <p:cNvSpPr txBox="1"/>
          <p:nvPr/>
        </p:nvSpPr>
        <p:spPr>
          <a:xfrm>
            <a:off x="6974926" y="4370628"/>
            <a:ext cx="3533931" cy="584775"/>
          </a:xfrm>
          <a:prstGeom prst="rect">
            <a:avLst/>
          </a:prstGeom>
          <a:gradFill>
            <a:gsLst>
              <a:gs pos="26000">
                <a:srgbClr val="92D050"/>
              </a:gs>
              <a:gs pos="0">
                <a:srgbClr val="00B050"/>
              </a:gs>
              <a:gs pos="54000">
                <a:schemeClr val="bg1"/>
              </a:gs>
              <a:gs pos="55000">
                <a:schemeClr val="bg1"/>
              </a:gs>
              <a:gs pos="42000">
                <a:schemeClr val="bg1"/>
              </a:gs>
              <a:gs pos="59000">
                <a:schemeClr val="bg1"/>
              </a:gs>
              <a:gs pos="93000">
                <a:srgbClr val="00B050"/>
              </a:gs>
              <a:gs pos="47000">
                <a:schemeClr val="bg1"/>
              </a:gs>
              <a:gs pos="74000">
                <a:srgbClr val="92D050"/>
              </a:gs>
            </a:gsLst>
            <a:lin ang="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সূর্য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>
            <a:hlinkClick r:id="" action="ppaction://noaction">
              <a:snd r:embed="rId3" name="chimes.wav"/>
            </a:hlinkClick>
          </p:cNvPr>
          <p:cNvSpPr txBox="1"/>
          <p:nvPr/>
        </p:nvSpPr>
        <p:spPr>
          <a:xfrm>
            <a:off x="2252742" y="5410878"/>
            <a:ext cx="3718810" cy="584775"/>
          </a:xfrm>
          <a:prstGeom prst="rect">
            <a:avLst/>
          </a:prstGeom>
          <a:gradFill>
            <a:gsLst>
              <a:gs pos="26000">
                <a:srgbClr val="92D050"/>
              </a:gs>
              <a:gs pos="0">
                <a:srgbClr val="00B050"/>
              </a:gs>
              <a:gs pos="54000">
                <a:schemeClr val="bg1"/>
              </a:gs>
              <a:gs pos="55000">
                <a:schemeClr val="bg1"/>
              </a:gs>
              <a:gs pos="42000">
                <a:schemeClr val="bg1"/>
              </a:gs>
              <a:gs pos="59000">
                <a:schemeClr val="bg1"/>
              </a:gs>
              <a:gs pos="93000">
                <a:srgbClr val="00B050"/>
              </a:gs>
              <a:gs pos="47000">
                <a:schemeClr val="bg1"/>
              </a:gs>
              <a:gs pos="74000">
                <a:srgbClr val="92D050"/>
              </a:gs>
            </a:gsLst>
            <a:lin ang="0" scaled="0"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 </a:t>
            </a:r>
            <a:r>
              <a:rPr lang="en-US" sz="3200" b="1" dirty="0" err="1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ঠেলাগাড়ি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olaimanLipi" pitchFamily="2" charset="0"/>
              </a:rPr>
              <a:t> 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>
            <a:hlinkClick r:id="" action="ppaction://noaction">
              <a:snd r:embed="rId3" name="chimes.wav"/>
            </a:hlinkClick>
          </p:cNvPr>
          <p:cNvSpPr txBox="1"/>
          <p:nvPr/>
        </p:nvSpPr>
        <p:spPr>
          <a:xfrm>
            <a:off x="6974926" y="5361228"/>
            <a:ext cx="3533931" cy="584775"/>
          </a:xfrm>
          <a:prstGeom prst="rect">
            <a:avLst/>
          </a:prstGeom>
          <a:gradFill>
            <a:gsLst>
              <a:gs pos="26000">
                <a:srgbClr val="92D050"/>
              </a:gs>
              <a:gs pos="0">
                <a:srgbClr val="00B050"/>
              </a:gs>
              <a:gs pos="54000">
                <a:schemeClr val="bg1"/>
              </a:gs>
              <a:gs pos="55000">
                <a:schemeClr val="bg1"/>
              </a:gs>
              <a:gs pos="42000">
                <a:schemeClr val="bg1"/>
              </a:gs>
              <a:gs pos="59000">
                <a:schemeClr val="bg1"/>
              </a:gs>
              <a:gs pos="93000">
                <a:srgbClr val="00B050"/>
              </a:gs>
              <a:gs pos="47000">
                <a:schemeClr val="bg1"/>
              </a:gs>
              <a:gs pos="74000">
                <a:srgbClr val="92D050"/>
              </a:gs>
            </a:gsLst>
            <a:lin ang="0" scaled="0"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NikoshBAN" pitchFamily="2" charset="0"/>
              </a:rPr>
              <a:t>বাষ্পীয়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NikoshBAN" pitchFamily="2" charset="0"/>
              </a:rPr>
              <a:t>ইঞ্জিন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9642" y="1681398"/>
            <a:ext cx="3703820" cy="769441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accent1">
                  <a:lumMod val="75000"/>
                </a:schemeClr>
              </a:gs>
              <a:gs pos="62000">
                <a:srgbClr val="00B050"/>
              </a:gs>
              <a:gs pos="43000">
                <a:srgbClr val="00B050"/>
              </a:gs>
              <a:gs pos="10000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1"/>
            <a:tileRect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ভুল উত্তর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8724" y="1385623"/>
            <a:ext cx="4446067" cy="1446550"/>
          </a:xfrm>
          <a:prstGeom prst="rect">
            <a:avLst/>
          </a:prstGeom>
          <a:gradFill>
            <a:gsLst>
              <a:gs pos="84000">
                <a:srgbClr val="00B050"/>
              </a:gs>
              <a:gs pos="13000">
                <a:srgbClr val="00B050"/>
              </a:gs>
              <a:gs pos="0">
                <a:srgbClr val="6C8958"/>
              </a:gs>
              <a:gs pos="0">
                <a:srgbClr val="617F4D"/>
              </a:gs>
              <a:gs pos="1000">
                <a:srgbClr val="51703D"/>
              </a:gs>
              <a:gs pos="0">
                <a:schemeClr val="accent6">
                  <a:lumMod val="75000"/>
                </a:schemeClr>
              </a:gs>
              <a:gs pos="46000">
                <a:schemeClr val="accent6">
                  <a:lumMod val="40000"/>
                  <a:lumOff val="60000"/>
                </a:schemeClr>
              </a:gs>
              <a:gs pos="100000">
                <a:srgbClr val="156B13"/>
              </a:gs>
            </a:gsLst>
            <a:lin ang="0" scaled="0"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BD" sz="44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 উত্তর</a:t>
            </a:r>
            <a:r>
              <a:rPr lang="en-US" sz="44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bn-BD" sz="44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 smtClean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as-IN" sz="4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রেডিও </a:t>
            </a:r>
            <a:r>
              <a:rPr lang="bn-BD" sz="44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6231954"/>
            <a:ext cx="443865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উত্তরের অপশনগুলোতে ক্লিক কর 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599" y="4174704"/>
            <a:ext cx="76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  <a:sym typeface="Wingdings"/>
              </a:rPr>
              <a:t></a:t>
            </a:r>
            <a:endParaRPr lang="en-US" sz="60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5431" y="310552"/>
            <a:ext cx="5319749" cy="707886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0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 উত্তরটি বোর্ডে এসে লেখ</a:t>
            </a:r>
            <a:r>
              <a:rPr lang="en-US" sz="40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।</a:t>
            </a:r>
            <a:r>
              <a:rPr lang="bn-BD" sz="40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0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7034" y="310552"/>
            <a:ext cx="2708565" cy="1719223"/>
          </a:xfrm>
          <a:prstGeom prst="ellipse">
            <a:avLst/>
          </a:prstGeom>
          <a:gradFill>
            <a:gsLst>
              <a:gs pos="0">
                <a:srgbClr val="00B050"/>
              </a:gs>
              <a:gs pos="45000">
                <a:srgbClr val="E6D8E6"/>
              </a:gs>
              <a:gs pos="58000">
                <a:srgbClr val="EFE4EB"/>
              </a:gs>
              <a:gs pos="50000">
                <a:schemeClr val="bg1">
                  <a:lumMod val="95000"/>
                </a:schemeClr>
              </a:gs>
              <a:gs pos="100000">
                <a:srgbClr val="00B050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4353" y="569998"/>
            <a:ext cx="258766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BD" sz="7200" b="1" dirty="0">
                <a:ln w="11430"/>
                <a:solidFill>
                  <a:srgbClr val="70AD47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en-US" sz="7200" b="1" dirty="0">
                <a:ln w="11430"/>
                <a:solidFill>
                  <a:srgbClr val="70AD47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ূ</a:t>
            </a:r>
            <a:r>
              <a:rPr lang="bn-BD" sz="7200" b="1" dirty="0">
                <a:ln w="11430"/>
                <a:solidFill>
                  <a:srgbClr val="70AD47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ল্যায়ন</a:t>
            </a:r>
            <a:r>
              <a:rPr lang="bn-BD" sz="4400" b="1" dirty="0">
                <a:ln w="11430"/>
                <a:solidFill>
                  <a:srgbClr val="70AD47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4400" b="1" dirty="0">
              <a:ln w="11430"/>
              <a:solidFill>
                <a:srgbClr val="70AD47">
                  <a:lumMod val="50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13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8" grpId="0" animBg="1"/>
      <p:bldP spid="9" grpId="0"/>
      <p:bldP spid="10" grpId="0"/>
      <p:bldP spid="11" grpId="0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8771" y="540383"/>
            <a:ext cx="33528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8000" b="1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en-US" sz="8000" b="1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ূ</a:t>
            </a:r>
            <a:r>
              <a:rPr lang="bn-BD" sz="8000" b="1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ল্যায়ন  </a:t>
            </a:r>
            <a:endParaRPr lang="en-US" sz="80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" y="4483510"/>
            <a:ext cx="12192000" cy="23417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2879" y="2563548"/>
            <a:ext cx="773054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বিদ্যুৎ শক্তির দুটি উৎসের নাম লেখ</a:t>
            </a:r>
            <a:r>
              <a:rPr lang="as-IN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r>
              <a:rPr lang="bn-BD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" y="107082"/>
            <a:ext cx="2379855" cy="24650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2879" y="3478426"/>
            <a:ext cx="8602502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বিদ্যুৎ শক্তি কী কী ভাবে ব্যবহার করা যেতে পারে বর্ণনা কর</a:t>
            </a:r>
            <a:r>
              <a:rPr lang="as-IN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72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378036" cy="41563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4872" y="1122455"/>
            <a:ext cx="3563796" cy="11079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en-US" sz="6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lpurush" panose="02000600000000000000" pitchFamily="2" charset="0"/>
                <a:cs typeface="Kalpurush" panose="02000600000000000000" pitchFamily="2" charset="0"/>
              </a:rPr>
              <a:t>বাড়ির</a:t>
            </a:r>
            <a:r>
              <a:rPr lang="bn-BD" sz="6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lpurush" panose="02000600000000000000" pitchFamily="2" charset="0"/>
                <a:cs typeface="Kalpurush" panose="02000600000000000000" pitchFamily="2" charset="0"/>
              </a:rPr>
              <a:t> </a:t>
            </a:r>
            <a:r>
              <a:rPr lang="bn-BD" sz="6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lpurush" panose="02000600000000000000" pitchFamily="2" charset="0"/>
                <a:cs typeface="Kalpurush" panose="02000600000000000000" pitchFamily="2" charset="0"/>
              </a:rPr>
              <a:t>কাজ</a:t>
            </a:r>
            <a:endParaRPr lang="en-US" sz="6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Kalpurush" panose="02000600000000000000" pitchFamily="2" charset="0"/>
              <a:cs typeface="Kalpurush" panose="020006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89018" y="2963141"/>
            <a:ext cx="8969063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তোমার বাড়ির সবকিছু পর্যবেক্ষণ করে </a:t>
            </a:r>
            <a:r>
              <a:rPr lang="as-IN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বিদ্যুতের সাহায্যে চলে এমন উপকরণগুলোর </a:t>
            </a: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একটি তালিকা  তৈরি করে আনবে ।</a:t>
            </a:r>
            <a:r>
              <a:rPr lang="bn-BD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9709"/>
            <a:ext cx="12192000" cy="225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8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5" y="542307"/>
            <a:ext cx="6129803" cy="5908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6473"/>
            <a:ext cx="12192000" cy="2521527"/>
          </a:xfrm>
          <a:prstGeom prst="rect">
            <a:avLst/>
          </a:prstGeom>
        </p:spPr>
      </p:pic>
      <p:pic>
        <p:nvPicPr>
          <p:cNvPr id="7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253" y="533180"/>
            <a:ext cx="3275254" cy="18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544" y="1458692"/>
            <a:ext cx="3275254" cy="18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653" y="4093798"/>
            <a:ext cx="3275254" cy="18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017" y="990380"/>
            <a:ext cx="3275254" cy="18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907" y="4093798"/>
            <a:ext cx="3275254" cy="18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44507" y="2172997"/>
            <a:ext cx="518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16600" b="1" dirty="0">
              <a:ln w="18000">
                <a:solidFill>
                  <a:srgbClr val="FF0000"/>
                </a:solidFill>
                <a:prstDash val="solid"/>
                <a:miter lim="800000"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9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010" y="536581"/>
            <a:ext cx="4687535" cy="41549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72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</a:t>
            </a:r>
            <a:r>
              <a:rPr lang="bn-BD" sz="5400" b="1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পস্থাপনায়</a:t>
            </a:r>
            <a:r>
              <a:rPr lang="en-US" sz="5400" b="1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bn-BD" sz="66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6600" b="1" dirty="0" smtClean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দিলরুবা</a:t>
            </a:r>
            <a:r>
              <a:rPr lang="en-US" sz="4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খাতুন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প্রধান শিক্ষক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ধাদাশ</a:t>
            </a:r>
            <a:r>
              <a:rPr lang="en-US" sz="4800" b="1" dirty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</a:t>
            </a:r>
            <a:r>
              <a:rPr lang="en-US" sz="4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4800" b="1" dirty="0" err="1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প্রাথ</a:t>
            </a:r>
            <a:r>
              <a:rPr lang="en-US" sz="4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4800" b="1" dirty="0" err="1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বিদ্যা</a:t>
            </a:r>
            <a:r>
              <a:rPr lang="en-US" sz="4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endParaRPr lang="en-US" sz="4800" b="1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পুঠিয়া, </a:t>
            </a:r>
            <a:r>
              <a:rPr lang="en-US" sz="4800" b="1" dirty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রাজশাহী ।</a:t>
            </a:r>
          </a:p>
        </p:txBody>
      </p:sp>
      <p:sp>
        <p:nvSpPr>
          <p:cNvPr id="5" name="Rectangle 4"/>
          <p:cNvSpPr/>
          <p:nvPr/>
        </p:nvSpPr>
        <p:spPr>
          <a:xfrm>
            <a:off x="6987653" y="2614073"/>
            <a:ext cx="5036023" cy="3877985"/>
          </a:xfrm>
          <a:prstGeom prst="rect">
            <a:avLst/>
          </a:prstGeom>
          <a:ln>
            <a:solidFill>
              <a:schemeClr val="tx2"/>
            </a:solidFill>
          </a:ln>
          <a:effectLst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r>
              <a:rPr lang="en-US" sz="4800" b="1" dirty="0" smtClean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বিষয়: </a:t>
            </a:r>
            <a:r>
              <a:rPr lang="en-US" sz="4800" b="1" dirty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প্রাথমিক </a:t>
            </a:r>
            <a:r>
              <a:rPr lang="en-US" sz="4800" b="1" dirty="0" smtClean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বিজ্ঞান</a:t>
            </a:r>
          </a:p>
          <a:p>
            <a:pPr lvl="0" algn="ctr"/>
            <a:r>
              <a:rPr lang="en-US" sz="4800" b="1" dirty="0" smtClean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শ্রেণি: তৃতীয়</a:t>
            </a:r>
          </a:p>
          <a:p>
            <a:pPr algn="ctr"/>
            <a:r>
              <a:rPr lang="bn-BD" altLang="en-US" sz="4800" b="1" dirty="0" smtClean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altLang="en-US" sz="4800" b="1" dirty="0" smtClean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 9 (</a:t>
            </a:r>
            <a:r>
              <a:rPr lang="as-IN" altLang="en-US" sz="4000" b="1" dirty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শক্তি</a:t>
            </a:r>
            <a:r>
              <a:rPr lang="en-US" altLang="en-US" sz="4800" b="1" dirty="0" smtClean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  <a:endParaRPr lang="en-US" sz="4800" b="1" dirty="0" smtClean="0">
              <a:ln w="11430"/>
              <a:solidFill>
                <a:schemeClr val="tx2">
                  <a:lumMod val="95000"/>
                  <a:lumOff val="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lvl="0" algn="ctr"/>
            <a:r>
              <a:rPr lang="en-US" sz="4800" b="1" dirty="0" smtClean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পাঠ- </a:t>
            </a:r>
            <a:r>
              <a:rPr lang="as-IN" sz="4000" b="1" dirty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বিদ্যুৎ শক্তি </a:t>
            </a:r>
            <a:endParaRPr lang="en-US" sz="4000" b="1" dirty="0" smtClean="0">
              <a:ln w="11430"/>
              <a:solidFill>
                <a:schemeClr val="tx2">
                  <a:lumMod val="95000"/>
                  <a:lumOff val="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lvl="0" algn="ctr"/>
            <a:r>
              <a:rPr lang="en-US" sz="4800" b="1" dirty="0" err="1" smtClean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800" b="1" dirty="0" smtClean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4800" b="1" dirty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৪৫ মিনিট</a:t>
            </a:r>
          </a:p>
        </p:txBody>
      </p:sp>
      <p:pic>
        <p:nvPicPr>
          <p:cNvPr id="9218" name="Picture 2" descr="E:\Ammu\Clipart\Hanging-Leaves-psd516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69" y="14572"/>
            <a:ext cx="6514531" cy="262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0" y="5500047"/>
            <a:ext cx="5786651" cy="1357951"/>
            <a:chOff x="0" y="5268035"/>
            <a:chExt cx="5786651" cy="1589964"/>
          </a:xfrm>
        </p:grpSpPr>
        <p:pic>
          <p:nvPicPr>
            <p:cNvPr id="9227" name="Picture 11" descr="http://f.tqn.com/y/webclipart/1/S/c/J/6/Daffodils-in-Gras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1" r="7165"/>
            <a:stretch/>
          </p:blipFill>
          <p:spPr bwMode="auto">
            <a:xfrm>
              <a:off x="0" y="5268035"/>
              <a:ext cx="3095390" cy="1589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1" descr="http://f.tqn.com/y/webclipart/1/S/c/J/6/Daffodils-in-Gras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1" r="7165"/>
            <a:stretch/>
          </p:blipFill>
          <p:spPr bwMode="auto">
            <a:xfrm>
              <a:off x="2883324" y="5311012"/>
              <a:ext cx="2903327" cy="1546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956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magesrv1.amardeshonline.com/201508/news/BC%2022-05-15-D_01_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9" y="343628"/>
            <a:ext cx="4021240" cy="401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135" y="343626"/>
            <a:ext cx="3944425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279" y="287911"/>
            <a:ext cx="3093474" cy="4124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3053" y="5497751"/>
            <a:ext cx="8738302" cy="830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দৈনন্দিন</a:t>
            </a:r>
            <a:r>
              <a:rPr lang="en-US" sz="4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জীবনে</a:t>
            </a:r>
            <a:r>
              <a:rPr lang="en-US" sz="4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800" b="1" dirty="0" err="1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বিদ্যু</a:t>
            </a:r>
            <a:r>
              <a:rPr lang="as-IN" sz="4800" b="1" dirty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ৎ</a:t>
            </a:r>
            <a:r>
              <a:rPr lang="en-US" sz="4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ব্যবহারের</a:t>
            </a:r>
            <a:r>
              <a:rPr lang="en-US" sz="4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কিছু</a:t>
            </a:r>
            <a:r>
              <a:rPr lang="en-US" sz="4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চিত্র</a:t>
            </a:r>
            <a:endParaRPr lang="en-US" sz="4800" b="1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724071"/>
            <a:ext cx="12192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23391" y="5497750"/>
            <a:ext cx="647762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err="1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উপরের</a:t>
            </a:r>
            <a:r>
              <a:rPr lang="en-US" sz="4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ছবিতে</a:t>
            </a:r>
            <a:r>
              <a:rPr lang="en-US" sz="4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দেখা</a:t>
            </a:r>
            <a:r>
              <a:rPr lang="en-US" sz="4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যাচ্ছে</a:t>
            </a:r>
            <a:r>
              <a:rPr lang="en-US" sz="4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  <a:endParaRPr lang="en-US" sz="4800" b="1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68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5494" y="2587968"/>
            <a:ext cx="4097879" cy="2123658"/>
          </a:xfrm>
          <a:prstGeom prst="rect">
            <a:avLst/>
          </a:prstGeom>
          <a:noFill/>
          <a:ln>
            <a:solidFill>
              <a:srgbClr val="993366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66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বিদ্যুৎ শক্তির ব্যবহার</a:t>
            </a:r>
            <a:endParaRPr lang="en-US" sz="6600" b="1" dirty="0">
              <a:ln w="11430"/>
              <a:solidFill>
                <a:srgbClr val="6600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7321" y="687261"/>
            <a:ext cx="5615812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bn-BD" sz="80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আজ </a:t>
            </a:r>
            <a:r>
              <a:rPr lang="en-US" sz="80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bn-BD" sz="80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পড়ব  </a:t>
            </a:r>
            <a:endParaRPr lang="en-US" sz="8000" b="1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C:\Users\Dilruba Khanom\Videos\Fall_Mushrooms_Transparent_PNG_Pic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383" y="4978368"/>
            <a:ext cx="1349780" cy="187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Dilruba Khanom\Videos\Fall_Mushrooms_Transparent_PNG_Pict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877" y="4978368"/>
            <a:ext cx="1358123" cy="188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Dilruba Khanom\Videos\Fall_Mushrooms_Transparent_PNG_Pictu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0089"/>
            <a:ext cx="2730760" cy="37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12192000" cy="21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12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86289" y="360211"/>
            <a:ext cx="3339745" cy="132343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kern="0" dirty="0">
                <a:ln w="11430"/>
                <a:gradFill flip="none" rotWithShape="1">
                  <a:gsLst>
                    <a:gs pos="16000">
                      <a:schemeClr val="accent6">
                        <a:lumMod val="50000"/>
                      </a:schemeClr>
                    </a:gs>
                    <a:gs pos="85000">
                      <a:srgbClr val="AC1525"/>
                    </a:gs>
                    <a:gs pos="99000">
                      <a:srgbClr val="FF0000"/>
                    </a:gs>
                    <a:gs pos="0">
                      <a:srgbClr val="FFFF00"/>
                    </a:gs>
                    <a:gs pos="42000">
                      <a:schemeClr val="accent5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2800" b="1" kern="0" dirty="0">
              <a:ln w="11430"/>
              <a:gradFill flip="none" rotWithShape="1">
                <a:gsLst>
                  <a:gs pos="16000">
                    <a:schemeClr val="accent6">
                      <a:lumMod val="50000"/>
                    </a:schemeClr>
                  </a:gs>
                  <a:gs pos="85000">
                    <a:srgbClr val="AC1525"/>
                  </a:gs>
                  <a:gs pos="99000">
                    <a:srgbClr val="FF0000"/>
                  </a:gs>
                  <a:gs pos="0">
                    <a:srgbClr val="FFFF00"/>
                  </a:gs>
                  <a:gs pos="42000">
                    <a:schemeClr val="accent5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60007" dist="200025" dir="15000000" sy="30000" kx="-1800000" algn="bl" rotWithShape="0">
                  <a:schemeClr val="accent1">
                    <a:lumMod val="75000"/>
                    <a:alpha val="32000"/>
                  </a:schemeClr>
                </a:outerShdw>
              </a:effectLst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198" y="146483"/>
            <a:ext cx="2351773" cy="173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1164"/>
            <a:ext cx="12192000" cy="23968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5099" y="2705395"/>
            <a:ext cx="10545985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as-IN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as-IN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১৬.২. ২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as-IN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বাড়িতে </a:t>
            </a:r>
            <a:r>
              <a:rPr lang="as-IN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 বিদ্যালয়ে কোথায় কোথায় </a:t>
            </a:r>
            <a:r>
              <a:rPr lang="as-IN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বিদ্যুৎ</a:t>
            </a:r>
            <a:endParaRPr lang="en-US" sz="48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</a:t>
            </a:r>
            <a:r>
              <a:rPr lang="as-IN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as-IN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 </a:t>
            </a:r>
            <a:r>
              <a:rPr lang="as-IN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 হয় তার তালিকা তৈরি </a:t>
            </a:r>
            <a:r>
              <a:rPr lang="as-IN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endParaRPr lang="en-US" sz="48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</a:t>
            </a:r>
            <a:r>
              <a:rPr lang="as-IN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as-IN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।</a:t>
            </a:r>
            <a:r>
              <a:rPr lang="as-IN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as-I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33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5188095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84903" y="4262285"/>
            <a:ext cx="219751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জেনারেটর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39183" y="4055805"/>
            <a:ext cx="159036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ব্যাটারি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3528" y="5674718"/>
            <a:ext cx="8168417" cy="70788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যন্ত্রপাতি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চালাতে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আমরা </a:t>
            </a:r>
            <a:r>
              <a:rPr lang="en-US" sz="40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বিদ্যু</a:t>
            </a:r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ৎ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ব্যবহার করি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238" y="5674718"/>
            <a:ext cx="11765524" cy="70788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জেনারেটর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ব্যাটারি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অথবা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বাড়ির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বৈদ্যুতিক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লাইন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থেকে </a:t>
            </a:r>
            <a:r>
              <a:rPr lang="en-US" sz="4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বিদ্যু</a:t>
            </a:r>
            <a:r>
              <a:rPr lang="en-US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ৎ</a:t>
            </a:r>
            <a:r>
              <a:rPr lang="bn-BD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পাই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74120" y="4262285"/>
            <a:ext cx="219751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জেনারেটর</a:t>
            </a:r>
            <a:endParaRPr lang="en-US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122" name="Picture 2" descr="http://wiki.urbandead.com/images/c/c2/Generat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33" y="453088"/>
            <a:ext cx="3987435" cy="398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jogjatehnik.com/wp-content/uploads/2013/11/gasoline-generat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669" y="235975"/>
            <a:ext cx="5368413" cy="402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a/ac/Crystal_Project_Laptop_batter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734" y="629264"/>
            <a:ext cx="2915266" cy="342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96537" y="341194"/>
            <a:ext cx="467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35328" y="5549931"/>
            <a:ext cx="6013640" cy="70788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ছবিতে তোমরা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দেখতে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পেলে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bn-BD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64404" y="5612500"/>
            <a:ext cx="4983634" cy="70788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এখান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থেকে আমরা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পাই ?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902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 animBg="1"/>
      <p:bldP spid="6" grpId="1" animBg="1"/>
      <p:bldP spid="11" grpId="0"/>
      <p:bldP spid="12" grpId="0" animBg="1"/>
      <p:bldP spid="12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5553855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65" y="621273"/>
            <a:ext cx="6280901" cy="4658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76" y="862429"/>
            <a:ext cx="5235777" cy="3057614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5" name="wind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" y="1673674"/>
            <a:ext cx="2438400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19" y="-50716"/>
            <a:ext cx="365289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বিদ্যুৎ শক্তির ব্যবহার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252" y="931071"/>
            <a:ext cx="487832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টেলিভিশন চালু করতে </a:t>
            </a:r>
            <a:r>
              <a:rPr lang="en-US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সুইচ</a:t>
            </a:r>
            <a:r>
              <a:rPr lang="en-US" sz="28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-এ</a:t>
            </a:r>
            <a:r>
              <a:rPr lang="bn-BD" sz="28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ক্লিক </a:t>
            </a:r>
            <a:r>
              <a:rPr lang="bn-BD" sz="28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2800" b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ুন</a:t>
            </a:r>
            <a:r>
              <a:rPr lang="bn-BD" sz="28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8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9143" y="5872364"/>
            <a:ext cx="7563393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টেলিভিশন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দেখতে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আমরা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বিদ্যু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ৎ ব্যবহার করি।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69100" y="0"/>
            <a:ext cx="2153154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টেলিভিশন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2704" y="5872364"/>
            <a:ext cx="10643363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সুইচ-এ</a:t>
            </a:r>
            <a:r>
              <a:rPr lang="bn-BD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ক্লিক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বিদ্যু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ৎ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সংযোগ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দেওয়ায়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টেলিভিশন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চালু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।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2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lc-record-2015-10-26-10h47m01s-Flocks of Seagulls With Relaxing Ocean Sounds - YouTube720p.mp4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" grpId="0"/>
      <p:bldP spid="2" grpId="1"/>
      <p:bldP spid="11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b="13327"/>
          <a:stretch/>
        </p:blipFill>
        <p:spPr>
          <a:xfrm>
            <a:off x="5496043" y="525501"/>
            <a:ext cx="6695957" cy="4937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279" y="3539719"/>
            <a:ext cx="659982" cy="358023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984" y="906994"/>
            <a:ext cx="4479458" cy="2570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609" y="285592"/>
            <a:ext cx="436924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বিদ্যুৎ শক্তির ব্যবহার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501604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487488" y="140781"/>
            <a:ext cx="2084225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</a:t>
            </a:r>
            <a:endParaRPr lang="en-US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609" y="3457121"/>
            <a:ext cx="496987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 চালু করতে </a:t>
            </a:r>
            <a:r>
              <a:rPr lang="en-US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সুইচ</a:t>
            </a:r>
            <a:r>
              <a:rPr lang="en-US" sz="28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-এ</a:t>
            </a:r>
            <a:r>
              <a:rPr lang="bn-BD" sz="28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ক্লিক </a:t>
            </a:r>
            <a:r>
              <a:rPr lang="bn-BD" sz="28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2800" b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ুন</a:t>
            </a:r>
            <a:r>
              <a:rPr lang="bn-BD" sz="28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8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5871" y="5858587"/>
            <a:ext cx="908079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as-IN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দেখতে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আমরা </a:t>
            </a:r>
            <a:r>
              <a:rPr lang="en-US" sz="4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বিদ্যু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ৎ ব্যবহার করি।</a:t>
            </a:r>
            <a:endParaRPr lang="en-US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948370" y="3539719"/>
            <a:ext cx="636013" cy="35802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9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0" grpId="0"/>
      <p:bldP spid="11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49" y="161466"/>
            <a:ext cx="3902639" cy="363926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856" y="0"/>
            <a:ext cx="3430680" cy="3962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:\Users\Dilruba Khanom\Videos\Fall_Mushrooms_Transparent_PNG_Pictu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65" y="4885871"/>
            <a:ext cx="1423220" cy="197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296" y="17806"/>
            <a:ext cx="1597210" cy="1597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47" y="3351308"/>
            <a:ext cx="3968241" cy="3352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79" y="0"/>
            <a:ext cx="1597210" cy="15972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019" y="9450"/>
            <a:ext cx="419226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বিদ্যুৎ শক্তির ব্যবহার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29297" y="6057777"/>
            <a:ext cx="747056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ফ্যান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en-US" sz="3200" b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সবুজ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), </a:t>
            </a:r>
            <a:r>
              <a:rPr lang="en-US" sz="3200" b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রেডিও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en-US" sz="3200" b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লাল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 চালু করতে </a:t>
            </a:r>
            <a:r>
              <a:rPr lang="en-US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সুইচ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-এ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ক্লিক 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200" b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ুন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680" y="2326035"/>
            <a:ext cx="517668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তেমনি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ফ্যান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চালাতে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রেডিও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শুনতেও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আমাদের </a:t>
            </a:r>
            <a:r>
              <a:rPr lang="en-US" sz="4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বিদ্যুতের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প্রয়োজন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হয়।</a:t>
            </a:r>
            <a:endParaRPr lang="en-US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1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lc-record-2015-10-26-09h56m34s-Tumi nirmolo koro.wav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6" grpId="0" animBg="1"/>
    </p:bldLst>
  </p:timing>
</p:sld>
</file>

<file path=ppt/theme/theme1.xml><?xml version="1.0" encoding="utf-8"?>
<a:theme xmlns:a="http://schemas.openxmlformats.org/drawingml/2006/main" name="TS103431377(1)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TS103431377(1)</Template>
  <TotalTime>0</TotalTime>
  <Words>412</Words>
  <Application>Microsoft Office PowerPoint</Application>
  <PresentationFormat>Widescreen</PresentationFormat>
  <Paragraphs>86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Kalpurush</vt:lpstr>
      <vt:lpstr>NikoshBAN</vt:lpstr>
      <vt:lpstr>Segoe Print</vt:lpstr>
      <vt:lpstr>SolaimanLipi</vt:lpstr>
      <vt:lpstr>SutonnyMJ</vt:lpstr>
      <vt:lpstr>Wingdings</vt:lpstr>
      <vt:lpstr>TS103431377(1)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2014-04-16T04:04:54Z</dcterms:created>
  <dcterms:modified xsi:type="dcterms:W3CDTF">2016-01-30T17:10:39Z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